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8" r:id="rId4"/>
    <p:sldId id="270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B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27FF7A-5B8C-4347-8972-1BB6DCE9D60E}" v="1" dt="2022-03-11T07:00:20.4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4660"/>
  </p:normalViewPr>
  <p:slideViewPr>
    <p:cSldViewPr snapToGrid="0">
      <p:cViewPr varScale="1">
        <p:scale>
          <a:sx n="60" d="100"/>
          <a:sy n="60" d="100"/>
        </p:scale>
        <p:origin x="8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E45544-B5BB-4ED4-B7E8-008BBBC9F7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29A71B8-6ADC-418A-B090-C688BE7D88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3DE0C68-6C93-4273-8B49-96DBB78D7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F4AFB-4D9B-442E-A6D4-80BC408FB9BA}" type="datetimeFigureOut">
              <a:rPr lang="it-IT" smtClean="0"/>
              <a:t>11/03/2022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B7EB163-D0E0-42E1-B489-1BD3DD6E8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1621CEC-7911-4B7D-AA2A-B692BF134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3100D-2917-4DA7-AE20-DD2508F6C747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9252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3D1438-4972-4F9B-8685-C65EE158E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C10A436-BBB9-4DD1-96DE-2B9C5C98E2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6883CAD-C7C7-4E35-B214-CCBF69FF3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F4AFB-4D9B-442E-A6D4-80BC408FB9BA}" type="datetimeFigureOut">
              <a:rPr lang="it-IT" smtClean="0"/>
              <a:t>11/03/2022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69ECB9B-4D21-4005-BC7E-A2B3C5463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2D23B62-810E-4C7A-A9F5-ACC3CB27E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3100D-2917-4DA7-AE20-DD2508F6C747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3790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03A3D15-381D-49DE-99E8-6990CE0DD1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89EB8D9-129B-41E7-A491-1FBB795915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33AABAA-8277-4C0C-8B0A-326FE8D8E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F4AFB-4D9B-442E-A6D4-80BC408FB9BA}" type="datetimeFigureOut">
              <a:rPr lang="it-IT" smtClean="0"/>
              <a:t>11/03/2022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A571C56-E2DF-4D8A-BF33-0108D6CAE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85E7B05-206B-4FCF-A4AE-2DC1CBF68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3100D-2917-4DA7-AE20-DD2508F6C747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2593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359FDF-308E-4699-830A-895AF693F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99E3218-720D-4EB7-8D82-2B5B67F51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E60250C-123B-46DF-A0AB-C903EF56E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F4AFB-4D9B-442E-A6D4-80BC408FB9BA}" type="datetimeFigureOut">
              <a:rPr lang="it-IT" smtClean="0"/>
              <a:t>11/03/2022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70DFFAC-1B87-4B1C-8760-753509244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6631675-5960-4837-834D-A23A15076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3100D-2917-4DA7-AE20-DD2508F6C747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2177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13FAA6-9DF7-4B5B-8DDC-A7602BC46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83C9E29-57A0-40A3-8553-3C9D365B71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A1919B5-8DB1-4E12-8850-DAC10BA2D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F4AFB-4D9B-442E-A6D4-80BC408FB9BA}" type="datetimeFigureOut">
              <a:rPr lang="it-IT" smtClean="0"/>
              <a:t>11/03/2022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0B6ACF8-8A5F-4D02-B236-A8CBFA815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2783812-53F5-47AA-A260-226AA3648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3100D-2917-4DA7-AE20-DD2508F6C747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8700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86E6B3-41DB-4104-9894-86B8BA736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AC6375C-9E26-40B5-BFD8-9515F5204C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DC14F25-E049-4522-8811-ECE5E2527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2958213-FA02-46CA-B4FE-1228FC829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F4AFB-4D9B-442E-A6D4-80BC408FB9BA}" type="datetimeFigureOut">
              <a:rPr lang="it-IT" smtClean="0"/>
              <a:t>11/03/2022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1D1AA09-3A2D-49AD-B88C-D54D22469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E9BBCC6-CE1C-4F47-A4D2-DDB615123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3100D-2917-4DA7-AE20-DD2508F6C747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4513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288724-E8DE-4A9D-AAF5-B9E52C785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0BF740A-8646-4E03-A23E-D8D02FCFE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FB8E255-5F6E-480F-8DE9-C147BC1BA9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9564D32-A2E3-4F54-8782-2B18FDAA7D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3B1E719-D48D-4734-8E02-8465710FF5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ECF7EF9-90F2-402D-AF4F-5E8215355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F4AFB-4D9B-442E-A6D4-80BC408FB9BA}" type="datetimeFigureOut">
              <a:rPr lang="it-IT" smtClean="0"/>
              <a:t>11/03/2022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7AF45F-4CF5-4265-A791-A3355F594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BECF3E0-E47D-4EFC-AEAB-E73463E0E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3100D-2917-4DA7-AE20-DD2508F6C747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0464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B4F547-D5F2-48CB-9045-7F845BB3B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55F1EED-A5F2-40FD-8CCA-2C7690080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F4AFB-4D9B-442E-A6D4-80BC408FB9BA}" type="datetimeFigureOut">
              <a:rPr lang="it-IT" smtClean="0"/>
              <a:t>11/03/2022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0ABE930-033A-4B9E-9249-20B225161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3AD2C78-C8A9-4C6B-9237-E8E6060DA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3100D-2917-4DA7-AE20-DD2508F6C747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4513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027E030-95A8-4A37-9A65-804064D5E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F4AFB-4D9B-442E-A6D4-80BC408FB9BA}" type="datetimeFigureOut">
              <a:rPr lang="it-IT" smtClean="0"/>
              <a:t>11/03/2022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CDEFFC0-A30A-4215-B145-B41B1373E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DBA86C2-8EF7-4618-BAF9-E66A44E44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3100D-2917-4DA7-AE20-DD2508F6C747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7320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EB60B3-8F3C-45BC-97F4-170B9CF3C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BAEEE22-371C-4283-929A-F1EF6AAF4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118C2AA-A5A4-48C3-BF3A-CD9651081E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77C29FE-0DF7-4CE4-842A-FCA3F47B8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F4AFB-4D9B-442E-A6D4-80BC408FB9BA}" type="datetimeFigureOut">
              <a:rPr lang="it-IT" smtClean="0"/>
              <a:t>11/03/2022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05E810E-2719-4482-905D-B868E605F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B546DF4-B69D-45E3-8477-E168A2AC7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3100D-2917-4DA7-AE20-DD2508F6C747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3179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F92B6C-5117-451B-96EF-B98FC864C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923993D-69FB-427A-BCE2-4AC58868BE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0AC123D-6080-444D-9D82-B88827B6F8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B983AC7-27BB-44BB-8BA1-C4929596C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F4AFB-4D9B-442E-A6D4-80BC408FB9BA}" type="datetimeFigureOut">
              <a:rPr lang="it-IT" smtClean="0"/>
              <a:t>11/03/2022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341B53C-F1A7-4032-9B41-BAF4A2CE9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0A60C08-0610-4253-9D3C-699F849BA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3100D-2917-4DA7-AE20-DD2508F6C747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0693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2F6D100-7206-42C5-9319-FB45993A8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6301C4A-E7B1-4D0C-8394-417F759238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C56CBCE-1E02-45E6-BCAE-70E4F52286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F4AFB-4D9B-442E-A6D4-80BC408FB9BA}" type="datetimeFigureOut">
              <a:rPr lang="it-IT" smtClean="0"/>
              <a:t>11/03/2022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0BF248D-4790-4AAF-982E-17C9AC2127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9273FC2-7C7E-4040-B755-35C8BDAEC5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3100D-2917-4DA7-AE20-DD2508F6C747}" type="slidenum">
              <a:rPr lang="it-IT" smtClean="0"/>
              <a:t>‹N°›</a:t>
            </a:fld>
            <a:endParaRPr lang="it-IT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1F89523-DE81-4792-A246-885EEC59505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78"/>
          <a:stretch/>
        </p:blipFill>
        <p:spPr bwMode="auto">
          <a:xfrm>
            <a:off x="186685" y="81844"/>
            <a:ext cx="1303029" cy="56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6F350E03-2B7E-4477-81F9-1899D85C993F}"/>
              </a:ext>
            </a:extLst>
          </p:cNvPr>
          <p:cNvSpPr txBox="1"/>
          <p:nvPr userDrawn="1"/>
        </p:nvSpPr>
        <p:spPr>
          <a:xfrm>
            <a:off x="83198" y="781865"/>
            <a:ext cx="245218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" dirty="0">
                <a:solidFill>
                  <a:schemeClr val="bg1"/>
                </a:solidFill>
              </a:rPr>
              <a:t>EUROPEAN SMART TEXTILE ACCELERATOR</a:t>
            </a:r>
            <a:endParaRPr lang="it-IT" sz="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37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wemax.com/" TargetMode="External"/><Relationship Id="rId3" Type="http://schemas.openxmlformats.org/officeDocument/2006/relationships/image" Target="../media/image1.png"/><Relationship Id="rId7" Type="http://schemas.openxmlformats.org/officeDocument/2006/relationships/hyperlink" Target="mailto:kvandevelde@worldklaas.com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.beccatelli@biometrica.tech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albero, persona, esterni, costume da bagno&#10;&#10;Descrizione generata automaticamente">
            <a:extLst>
              <a:ext uri="{FF2B5EF4-FFF2-40B4-BE49-F238E27FC236}">
                <a16:creationId xmlns:a16="http://schemas.microsoft.com/office/drawing/2014/main" id="{6DFA3245-A9A8-4671-971B-D1C01FBC6D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7832" r="-1" b="27"/>
          <a:stretch/>
        </p:blipFill>
        <p:spPr>
          <a:xfrm>
            <a:off x="4693920" y="23069"/>
            <a:ext cx="7498080" cy="4111084"/>
          </a:xfrm>
          <a:prstGeom prst="rect">
            <a:avLst/>
          </a:prstGeom>
        </p:spPr>
      </p:pic>
      <p:sp>
        <p:nvSpPr>
          <p:cNvPr id="135" name="Freeform 3">
            <a:extLst>
              <a:ext uri="{FF2B5EF4-FFF2-40B4-BE49-F238E27FC236}">
                <a16:creationId xmlns:a16="http://schemas.microsoft.com/office/drawing/2014/main" id="{D3B67387-E1AF-4422-A3BE-470F36AAD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 4">
            <a:extLst>
              <a:ext uri="{FF2B5EF4-FFF2-40B4-BE49-F238E27FC236}">
                <a16:creationId xmlns:a16="http://schemas.microsoft.com/office/drawing/2014/main" id="{BFDB170C-F1C9-479A-B799-7374CFFFF7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79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5DBF9C1-2BB2-457B-8942-8B28CF6319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2600325"/>
            <a:ext cx="4948428" cy="2651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5400" b="1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SweMax</a:t>
            </a:r>
            <a:r>
              <a:rPr lang="en-US" sz="54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by </a:t>
            </a:r>
            <a:r>
              <a:rPr lang="en-US" sz="1600" b="1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Biometrica</a:t>
            </a: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326BE98-B068-4A28-BE64-BD39DC94B2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0998" y="3685085"/>
            <a:ext cx="4167376" cy="14841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2000" dirty="0"/>
              <a:t>P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erformance monitoring through           dehydration control </a:t>
            </a:r>
          </a:p>
          <a:p>
            <a:pPr algn="l"/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textile biosensors </a:t>
            </a:r>
          </a:p>
          <a:p>
            <a:pPr algn="l"/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athletes</a:t>
            </a:r>
          </a:p>
          <a:p>
            <a:pPr algn="l"/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005068A-3CCA-487C-B0ED-09450476CBFD}"/>
              </a:ext>
            </a:extLst>
          </p:cNvPr>
          <p:cNvSpPr txBox="1"/>
          <p:nvPr/>
        </p:nvSpPr>
        <p:spPr>
          <a:xfrm>
            <a:off x="804670" y="4858336"/>
            <a:ext cx="6108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600" dirty="0"/>
              <a:t>Dr. Nicola </a:t>
            </a:r>
            <a:r>
              <a:rPr lang="it-IT" sz="1600" dirty="0" err="1"/>
              <a:t>Coppedè</a:t>
            </a:r>
            <a:r>
              <a:rPr lang="it-IT" sz="1600" dirty="0"/>
              <a:t> PhD </a:t>
            </a:r>
            <a:r>
              <a:rPr lang="it-IT" sz="1600" dirty="0" err="1"/>
              <a:t>Physics</a:t>
            </a:r>
            <a:r>
              <a:rPr lang="it-IT" sz="1600" dirty="0"/>
              <a:t> Technology Developer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F7EEFBA8-0B88-4082-8222-6394174053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78"/>
          <a:stretch/>
        </p:blipFill>
        <p:spPr bwMode="auto">
          <a:xfrm>
            <a:off x="908156" y="5285087"/>
            <a:ext cx="2192605" cy="95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048BB056-2BFC-445D-9D89-01D79825AA5D}"/>
              </a:ext>
            </a:extLst>
          </p:cNvPr>
          <p:cNvSpPr txBox="1"/>
          <p:nvPr/>
        </p:nvSpPr>
        <p:spPr>
          <a:xfrm>
            <a:off x="804670" y="6272003"/>
            <a:ext cx="26600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EUROPEAN SMART TEXTILE ACCELERATOR</a:t>
            </a:r>
            <a:endParaRPr lang="it-IT" sz="700" dirty="0"/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B0EA5C52-7286-4985-9C40-0E81591E6D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1" y="259391"/>
            <a:ext cx="3680555" cy="1134189"/>
          </a:xfrm>
          <a:prstGeom prst="rect">
            <a:avLst/>
          </a:prstGeom>
        </p:spPr>
      </p:pic>
      <p:pic>
        <p:nvPicPr>
          <p:cNvPr id="20" name="Picture 2" descr="Staff Jersey S.r.L.">
            <a:extLst>
              <a:ext uri="{FF2B5EF4-FFF2-40B4-BE49-F238E27FC236}">
                <a16:creationId xmlns:a16="http://schemas.microsoft.com/office/drawing/2014/main" id="{0C6D1C3D-716F-42E9-920D-AAFED231EB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1" t="22664" r="9682" b="25154"/>
          <a:stretch/>
        </p:blipFill>
        <p:spPr bwMode="auto">
          <a:xfrm>
            <a:off x="2537308" y="1461872"/>
            <a:ext cx="1531923" cy="100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Afbeelding 8" descr="logo Worldklaas">
            <a:extLst>
              <a:ext uri="{FF2B5EF4-FFF2-40B4-BE49-F238E27FC236}">
                <a16:creationId xmlns:a16="http://schemas.microsoft.com/office/drawing/2014/main" id="{FA7B494B-81C9-4D7C-9816-F20AAEEFEB89}"/>
              </a:ext>
            </a:extLst>
          </p:cNvPr>
          <p:cNvPicPr/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15" y="1579847"/>
            <a:ext cx="1846206" cy="6397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A2D08776-DF79-4DA3-A59E-B33A50677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475" y="4890816"/>
            <a:ext cx="4080985" cy="89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magine 4" descr="Immagine che contiene casco&#10;&#10;Descrizione generata automaticamente">
            <a:extLst>
              <a:ext uri="{FF2B5EF4-FFF2-40B4-BE49-F238E27FC236}">
                <a16:creationId xmlns:a16="http://schemas.microsoft.com/office/drawing/2014/main" id="{30AA630E-BBAA-4D16-808D-2BD17470FE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878" y="3941167"/>
            <a:ext cx="1168819" cy="18343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Segnaposto contenuto 3" descr="Swemax - Swemax.com">
            <a:extLst>
              <a:ext uri="{FF2B5EF4-FFF2-40B4-BE49-F238E27FC236}">
                <a16:creationId xmlns:a16="http://schemas.microsoft.com/office/drawing/2014/main" id="{42925FD3-337D-4E77-AE67-8D7F986FDDFF}"/>
              </a:ext>
            </a:extLst>
          </p:cNvPr>
          <p:cNvPicPr>
            <a:picLocks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9"/>
          <a:stretch/>
        </p:blipFill>
        <p:spPr bwMode="auto">
          <a:xfrm>
            <a:off x="4489589" y="48509"/>
            <a:ext cx="2720226" cy="1781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279523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Immagine 9" descr="Swemax, il sensore per sportivi che analizza il sudore • Melamorsicata">
            <a:extLst>
              <a:ext uri="{FF2B5EF4-FFF2-40B4-BE49-F238E27FC236}">
                <a16:creationId xmlns:a16="http://schemas.microsoft.com/office/drawing/2014/main" id="{AB66E2D2-3F10-4FED-9B79-94738C334307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0" r="4738" b="5"/>
          <a:stretch/>
        </p:blipFill>
        <p:spPr bwMode="auto">
          <a:xfrm>
            <a:off x="2645494" y="62821"/>
            <a:ext cx="9584660" cy="6857999"/>
          </a:xfrm>
          <a:prstGeom prst="rect">
            <a:avLst/>
          </a:prstGeom>
          <a:noFill/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E9A8419-AE6D-41FC-BF5D-56BE6E865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1454" y="4256464"/>
            <a:ext cx="4023360" cy="72232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dirty="0"/>
              <a:t>Solution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C3E13C1-AD57-446D-ADF7-82A626F4F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0889" y="4941735"/>
            <a:ext cx="4540727" cy="190765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kern="0" spc="25" dirty="0">
                <a:cs typeface="Calibri"/>
              </a:rPr>
              <a:t>M</a:t>
            </a:r>
            <a:r>
              <a:rPr lang="it-IT" sz="2000" kern="0" spc="15" dirty="0" err="1">
                <a:cs typeface="Calibri"/>
              </a:rPr>
              <a:t>onitor</a:t>
            </a:r>
            <a:r>
              <a:rPr lang="it-IT" sz="2000" kern="0" spc="15" dirty="0">
                <a:cs typeface="Calibri"/>
              </a:rPr>
              <a:t> in </a:t>
            </a:r>
            <a:r>
              <a:rPr lang="it-IT" sz="2000" kern="0" spc="15" dirty="0" err="1">
                <a:cs typeface="Calibri"/>
              </a:rPr>
              <a:t>real</a:t>
            </a:r>
            <a:r>
              <a:rPr lang="it-IT" sz="2000" kern="0" spc="15" dirty="0">
                <a:cs typeface="Calibri"/>
              </a:rPr>
              <a:t> time     </a:t>
            </a:r>
            <a:r>
              <a:rPr lang="it-IT" sz="2000" b="1" i="1" kern="0" spc="15" dirty="0" err="1">
                <a:cs typeface="Calibri"/>
              </a:rPr>
              <a:t>dehydration</a:t>
            </a:r>
            <a:r>
              <a:rPr lang="it-IT" sz="2000" kern="0" spc="15" dirty="0">
                <a:cs typeface="Calibri"/>
              </a:rPr>
              <a:t> </a:t>
            </a:r>
          </a:p>
          <a:p>
            <a:pPr marL="0" indent="0">
              <a:buNone/>
            </a:pPr>
            <a:r>
              <a:rPr lang="it-IT" sz="2000" kern="0" spc="15" dirty="0">
                <a:cs typeface="Calibri"/>
              </a:rPr>
              <a:t>and </a:t>
            </a:r>
            <a:r>
              <a:rPr lang="it-IT" sz="2000" b="1" i="1" kern="0" spc="15" dirty="0" err="1">
                <a:cs typeface="Calibri"/>
              </a:rPr>
              <a:t>mineral</a:t>
            </a:r>
            <a:r>
              <a:rPr lang="it-IT" sz="2000" b="1" i="1" kern="0" spc="15" dirty="0">
                <a:cs typeface="Calibri"/>
              </a:rPr>
              <a:t> </a:t>
            </a:r>
            <a:r>
              <a:rPr lang="it-IT" sz="2000" b="1" i="1" kern="0" spc="15" dirty="0" err="1">
                <a:cs typeface="Calibri"/>
              </a:rPr>
              <a:t>salt</a:t>
            </a:r>
            <a:r>
              <a:rPr lang="it-IT" sz="2000" b="1" i="1" kern="0" spc="15" dirty="0">
                <a:cs typeface="Calibri"/>
              </a:rPr>
              <a:t> </a:t>
            </a:r>
            <a:r>
              <a:rPr lang="it-IT" sz="2000" kern="0" spc="15" dirty="0" err="1">
                <a:cs typeface="Calibri"/>
              </a:rPr>
              <a:t>levels</a:t>
            </a:r>
            <a:endParaRPr lang="it-IT" sz="2000" kern="0" spc="15" dirty="0">
              <a:cs typeface="Calibri"/>
            </a:endParaRPr>
          </a:p>
          <a:p>
            <a:pPr marL="0" indent="0">
              <a:buNone/>
            </a:pPr>
            <a:r>
              <a:rPr lang="it-IT" sz="2000" kern="0" spc="15" dirty="0">
                <a:cs typeface="Calibri"/>
              </a:rPr>
              <a:t>in </a:t>
            </a:r>
            <a:r>
              <a:rPr lang="it-IT" sz="2000" b="1" kern="0" spc="15" dirty="0" err="1">
                <a:cs typeface="Calibri"/>
              </a:rPr>
              <a:t>sweat</a:t>
            </a:r>
            <a:endParaRPr lang="it-IT" sz="2000" b="1" kern="0" spc="15" dirty="0">
              <a:cs typeface="Calibri"/>
            </a:endParaRPr>
          </a:p>
          <a:p>
            <a:pPr marL="0" indent="0">
              <a:buNone/>
            </a:pPr>
            <a:r>
              <a:rPr lang="it-IT" sz="2000" kern="0" spc="15" dirty="0" err="1">
                <a:cs typeface="Calibri"/>
              </a:rPr>
              <a:t>during</a:t>
            </a:r>
            <a:r>
              <a:rPr lang="it-IT" sz="2000" kern="0" spc="15" dirty="0">
                <a:cs typeface="Calibri"/>
              </a:rPr>
              <a:t> action</a:t>
            </a:r>
            <a:endParaRPr lang="en-US" sz="2000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EF70D126-4589-4067-B08B-BBB96A48ADB4}"/>
              </a:ext>
            </a:extLst>
          </p:cNvPr>
          <p:cNvGrpSpPr/>
          <p:nvPr/>
        </p:nvGrpSpPr>
        <p:grpSpPr>
          <a:xfrm>
            <a:off x="85959" y="62821"/>
            <a:ext cx="2660016" cy="1010094"/>
            <a:chOff x="85959" y="62821"/>
            <a:chExt cx="2660016" cy="1010094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9D788AFD-ED21-4B45-B41C-7A2BACCB4868}"/>
                </a:ext>
              </a:extLst>
            </p:cNvPr>
            <p:cNvSpPr/>
            <p:nvPr/>
          </p:nvSpPr>
          <p:spPr>
            <a:xfrm>
              <a:off x="222278" y="494084"/>
              <a:ext cx="1155535" cy="5788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16" name="Gruppo 15">
              <a:extLst>
                <a:ext uri="{FF2B5EF4-FFF2-40B4-BE49-F238E27FC236}">
                  <a16:creationId xmlns:a16="http://schemas.microsoft.com/office/drawing/2014/main" id="{BC9CAC83-2411-460C-BF74-F64F46331151}"/>
                </a:ext>
              </a:extLst>
            </p:cNvPr>
            <p:cNvGrpSpPr/>
            <p:nvPr/>
          </p:nvGrpSpPr>
          <p:grpSpPr>
            <a:xfrm>
              <a:off x="85959" y="62821"/>
              <a:ext cx="2660016" cy="681020"/>
              <a:chOff x="85959" y="62821"/>
              <a:chExt cx="2660016" cy="681020"/>
            </a:xfrm>
          </p:grpSpPr>
          <p:pic>
            <p:nvPicPr>
              <p:cNvPr id="17" name="Picture 2">
                <a:extLst>
                  <a:ext uri="{FF2B5EF4-FFF2-40B4-BE49-F238E27FC236}">
                    <a16:creationId xmlns:a16="http://schemas.microsoft.com/office/drawing/2014/main" id="{36551BFF-3CA2-4F30-9430-ED98E8A1EA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2578"/>
              <a:stretch/>
            </p:blipFill>
            <p:spPr bwMode="auto">
              <a:xfrm>
                <a:off x="260432" y="62821"/>
                <a:ext cx="1155535" cy="5024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4803BAE1-7195-4DF6-8968-867AC2E783FF}"/>
                  </a:ext>
                </a:extLst>
              </p:cNvPr>
              <p:cNvSpPr txBox="1"/>
              <p:nvPr/>
            </p:nvSpPr>
            <p:spPr>
              <a:xfrm>
                <a:off x="85959" y="559175"/>
                <a:ext cx="2660016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EUROPEAN SMART TEXTILE ACCELERATOR</a:t>
                </a:r>
                <a:endParaRPr kumimoji="0" lang="it-IT" sz="3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4" name="Titolo 1">
            <a:extLst>
              <a:ext uri="{FF2B5EF4-FFF2-40B4-BE49-F238E27FC236}">
                <a16:creationId xmlns:a16="http://schemas.microsoft.com/office/drawing/2014/main" id="{ECDCF31F-2B4F-4E4A-A3CC-353BC57B8791}"/>
              </a:ext>
            </a:extLst>
          </p:cNvPr>
          <p:cNvSpPr txBox="1">
            <a:spLocks/>
          </p:cNvSpPr>
          <p:nvPr/>
        </p:nvSpPr>
        <p:spPr>
          <a:xfrm>
            <a:off x="54924" y="2712413"/>
            <a:ext cx="2200835" cy="75424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dirty="0"/>
              <a:t> Problem</a:t>
            </a:r>
          </a:p>
        </p:txBody>
      </p: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id="{03C6C18F-ACC3-4457-AEA1-317AD4D1D42C}"/>
              </a:ext>
            </a:extLst>
          </p:cNvPr>
          <p:cNvSpPr txBox="1">
            <a:spLocks/>
          </p:cNvSpPr>
          <p:nvPr/>
        </p:nvSpPr>
        <p:spPr>
          <a:xfrm>
            <a:off x="161255" y="3549578"/>
            <a:ext cx="3266218" cy="185279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spc="25" dirty="0"/>
              <a:t> Exhaustion </a:t>
            </a:r>
            <a:r>
              <a:rPr lang="en-US" sz="2000" spc="25" dirty="0"/>
              <a:t>due to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spc="25" dirty="0"/>
              <a:t> </a:t>
            </a:r>
            <a:r>
              <a:rPr lang="en-US" sz="2000" b="1" spc="25" dirty="0"/>
              <a:t>dehydration</a:t>
            </a:r>
            <a:r>
              <a:rPr lang="en-US" sz="2000" spc="25" dirty="0"/>
              <a:t> and </a:t>
            </a:r>
            <a:r>
              <a:rPr lang="en-US" sz="2000" b="1" spc="25" dirty="0"/>
              <a:t>mineral salts loss,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spc="25" dirty="0"/>
              <a:t> during training and in competition.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spc="25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000" spc="25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spc="25" dirty="0"/>
              <a:t>This leads to: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9" name="Segnaposto contenuto 2">
            <a:extLst>
              <a:ext uri="{FF2B5EF4-FFF2-40B4-BE49-F238E27FC236}">
                <a16:creationId xmlns:a16="http://schemas.microsoft.com/office/drawing/2014/main" id="{80F5B0E0-106F-4AD8-8E05-6883C9C378FA}"/>
              </a:ext>
            </a:extLst>
          </p:cNvPr>
          <p:cNvSpPr txBox="1">
            <a:spLocks/>
          </p:cNvSpPr>
          <p:nvPr/>
        </p:nvSpPr>
        <p:spPr>
          <a:xfrm>
            <a:off x="1415967" y="5031473"/>
            <a:ext cx="3490731" cy="17028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spc="25" dirty="0"/>
              <a:t>Mental confusion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spc="25" dirty="0"/>
              <a:t>Stress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spc="25" dirty="0"/>
              <a:t>Cramps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spc="25" dirty="0"/>
              <a:t>Fatigue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spc="25" dirty="0"/>
              <a:t>Blackout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316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106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E9A8419-AE6D-41FC-BF5D-56BE6E865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278" y="133439"/>
            <a:ext cx="4800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SmartX</a:t>
            </a:r>
            <a:r>
              <a:rPr lang="en-US" dirty="0">
                <a:solidFill>
                  <a:schemeClr val="bg1"/>
                </a:solidFill>
              </a:rPr>
              <a:t> Project</a:t>
            </a:r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C3E13C1-AD57-446D-ADF7-82A626F4F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433" y="1420390"/>
            <a:ext cx="5755741" cy="4514066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indent="0">
              <a:buNone/>
            </a:pPr>
            <a:endParaRPr lang="it-IT" sz="2000" kern="0" spc="15" dirty="0">
              <a:solidFill>
                <a:schemeClr val="bg1"/>
              </a:solidFill>
              <a:cs typeface="Calibri"/>
            </a:endParaRPr>
          </a:p>
          <a:p>
            <a:pPr marL="0" indent="0">
              <a:buNone/>
            </a:pPr>
            <a:endParaRPr lang="it-IT" sz="2000" kern="0" spc="15" dirty="0">
              <a:solidFill>
                <a:schemeClr val="bg1"/>
              </a:solidFill>
              <a:cs typeface="Calibri"/>
            </a:endParaRPr>
          </a:p>
          <a:p>
            <a:pPr marL="0" indent="0">
              <a:buNone/>
            </a:pPr>
            <a:r>
              <a:rPr lang="it-IT" sz="2000" kern="0" spc="15" dirty="0">
                <a:solidFill>
                  <a:schemeClr val="bg1"/>
                </a:solidFill>
                <a:cs typeface="Calibri"/>
              </a:rPr>
              <a:t>15 </a:t>
            </a:r>
            <a:r>
              <a:rPr lang="it-IT" sz="2000" kern="0" spc="15" dirty="0" err="1">
                <a:solidFill>
                  <a:schemeClr val="bg1"/>
                </a:solidFill>
                <a:cs typeface="Calibri"/>
              </a:rPr>
              <a:t>months</a:t>
            </a:r>
            <a:r>
              <a:rPr lang="it-IT" sz="2000" kern="0" spc="15" dirty="0">
                <a:solidFill>
                  <a:schemeClr val="bg1"/>
                </a:solidFill>
                <a:cs typeface="Calibri"/>
              </a:rPr>
              <a:t> of intense IMPROVEMENTS – </a:t>
            </a:r>
          </a:p>
          <a:p>
            <a:pPr marL="0" indent="0">
              <a:buNone/>
            </a:pPr>
            <a:r>
              <a:rPr lang="it-IT" sz="2000" kern="0" spc="15" dirty="0">
                <a:solidFill>
                  <a:schemeClr val="bg1"/>
                </a:solidFill>
                <a:cs typeface="Calibri"/>
              </a:rPr>
              <a:t>				ready to Market</a:t>
            </a:r>
          </a:p>
          <a:p>
            <a:pPr marL="0" indent="0">
              <a:buNone/>
            </a:pPr>
            <a:endParaRPr lang="it-IT" sz="2000" kern="0" spc="15" dirty="0">
              <a:solidFill>
                <a:schemeClr val="bg1"/>
              </a:solidFill>
              <a:cs typeface="Calibri"/>
            </a:endParaRPr>
          </a:p>
          <a:p>
            <a:pPr marL="0" indent="0">
              <a:buNone/>
            </a:pPr>
            <a:r>
              <a:rPr lang="it-IT" sz="2000" kern="0" spc="15" dirty="0">
                <a:solidFill>
                  <a:schemeClr val="bg1"/>
                </a:solidFill>
                <a:cs typeface="Calibri"/>
              </a:rPr>
              <a:t>  - </a:t>
            </a:r>
            <a:r>
              <a:rPr lang="it-IT" sz="2000" kern="0" spc="15" dirty="0" err="1">
                <a:solidFill>
                  <a:schemeClr val="bg1"/>
                </a:solidFill>
                <a:cs typeface="Calibri"/>
              </a:rPr>
              <a:t>final</a:t>
            </a:r>
            <a:r>
              <a:rPr lang="it-IT" sz="2000" kern="0" spc="15" dirty="0">
                <a:solidFill>
                  <a:schemeClr val="bg1"/>
                </a:solidFill>
                <a:cs typeface="Calibri"/>
              </a:rPr>
              <a:t> </a:t>
            </a:r>
            <a:r>
              <a:rPr lang="it-IT" sz="2000" kern="0" spc="15" dirty="0" err="1">
                <a:solidFill>
                  <a:schemeClr val="bg1"/>
                </a:solidFill>
                <a:cs typeface="Calibri"/>
              </a:rPr>
              <a:t>development</a:t>
            </a:r>
            <a:r>
              <a:rPr lang="it-IT" sz="2000" kern="0" spc="15" dirty="0">
                <a:solidFill>
                  <a:schemeClr val="bg1"/>
                </a:solidFill>
                <a:cs typeface="Calibri"/>
              </a:rPr>
              <a:t> of the BIOSENSOR smart patch</a:t>
            </a:r>
          </a:p>
          <a:p>
            <a:pPr marL="0" indent="0">
              <a:buNone/>
            </a:pPr>
            <a:r>
              <a:rPr lang="it-IT" sz="2000" kern="0" spc="15" dirty="0">
                <a:solidFill>
                  <a:schemeClr val="bg1"/>
                </a:solidFill>
                <a:cs typeface="Calibri"/>
              </a:rPr>
              <a:t>  - </a:t>
            </a:r>
            <a:r>
              <a:rPr lang="it-IT" sz="2000" kern="0" spc="15" dirty="0" err="1">
                <a:solidFill>
                  <a:schemeClr val="bg1"/>
                </a:solidFill>
                <a:cs typeface="Calibri"/>
              </a:rPr>
              <a:t>professional</a:t>
            </a:r>
            <a:r>
              <a:rPr lang="it-IT" sz="2000" kern="0" spc="15" dirty="0">
                <a:solidFill>
                  <a:schemeClr val="bg1"/>
                </a:solidFill>
                <a:cs typeface="Calibri"/>
              </a:rPr>
              <a:t> </a:t>
            </a:r>
            <a:r>
              <a:rPr lang="it-IT" sz="2000" kern="0" spc="15" dirty="0" err="1">
                <a:solidFill>
                  <a:schemeClr val="bg1"/>
                </a:solidFill>
                <a:cs typeface="Calibri"/>
              </a:rPr>
              <a:t>electronics</a:t>
            </a:r>
            <a:r>
              <a:rPr lang="it-IT" sz="2000" kern="0" spc="15" dirty="0">
                <a:solidFill>
                  <a:schemeClr val="bg1"/>
                </a:solidFill>
                <a:cs typeface="Calibri"/>
              </a:rPr>
              <a:t> and </a:t>
            </a:r>
            <a:r>
              <a:rPr lang="it-IT" sz="2000" kern="0" spc="15" dirty="0" err="1">
                <a:solidFill>
                  <a:schemeClr val="bg1"/>
                </a:solidFill>
                <a:cs typeface="Calibri"/>
              </a:rPr>
              <a:t>casing</a:t>
            </a:r>
            <a:r>
              <a:rPr lang="it-IT" sz="2000" kern="0" spc="15" dirty="0">
                <a:solidFill>
                  <a:schemeClr val="bg1"/>
                </a:solidFill>
                <a:cs typeface="Calibri"/>
              </a:rPr>
              <a:t> 30% </a:t>
            </a:r>
            <a:r>
              <a:rPr lang="it-IT" sz="2000" kern="0" spc="15" dirty="0" err="1">
                <a:solidFill>
                  <a:schemeClr val="bg1"/>
                </a:solidFill>
                <a:cs typeface="Calibri"/>
              </a:rPr>
              <a:t>smaller</a:t>
            </a:r>
            <a:endParaRPr lang="it-IT" sz="2000" kern="0" spc="15" dirty="0">
              <a:solidFill>
                <a:schemeClr val="bg1"/>
              </a:solidFill>
              <a:cs typeface="Calibri"/>
            </a:endParaRPr>
          </a:p>
          <a:p>
            <a:pPr marL="0" indent="0">
              <a:buNone/>
            </a:pPr>
            <a:r>
              <a:rPr lang="it-IT" sz="2000" kern="0" spc="15" dirty="0">
                <a:solidFill>
                  <a:schemeClr val="bg1"/>
                </a:solidFill>
                <a:cs typeface="Calibri"/>
              </a:rPr>
              <a:t>  - a brand new </a:t>
            </a:r>
            <a:r>
              <a:rPr lang="it-IT" sz="2000" kern="0" spc="15" dirty="0" err="1">
                <a:solidFill>
                  <a:schemeClr val="bg1"/>
                </a:solidFill>
                <a:cs typeface="Calibri"/>
              </a:rPr>
              <a:t>dedicated</a:t>
            </a:r>
            <a:r>
              <a:rPr lang="it-IT" sz="2000" kern="0" spc="15" dirty="0">
                <a:solidFill>
                  <a:schemeClr val="bg1"/>
                </a:solidFill>
                <a:cs typeface="Calibri"/>
              </a:rPr>
              <a:t>  technical t-shirt</a:t>
            </a:r>
          </a:p>
          <a:p>
            <a:pPr marL="0" indent="0">
              <a:buNone/>
            </a:pPr>
            <a:r>
              <a:rPr lang="it-IT" sz="2000" kern="0" spc="15" dirty="0">
                <a:solidFill>
                  <a:schemeClr val="bg1"/>
                </a:solidFill>
                <a:cs typeface="Calibri"/>
              </a:rPr>
              <a:t>  - </a:t>
            </a:r>
            <a:r>
              <a:rPr lang="it-IT" sz="2000" kern="0" spc="15" dirty="0" err="1">
                <a:solidFill>
                  <a:schemeClr val="bg1"/>
                </a:solidFill>
                <a:cs typeface="Calibri"/>
              </a:rPr>
              <a:t>local</a:t>
            </a:r>
            <a:r>
              <a:rPr lang="it-IT" sz="2000" kern="0" spc="15" dirty="0">
                <a:solidFill>
                  <a:schemeClr val="bg1"/>
                </a:solidFill>
                <a:cs typeface="Calibri"/>
              </a:rPr>
              <a:t> &amp; cloud data,  and  real-time app information</a:t>
            </a:r>
          </a:p>
          <a:p>
            <a:pPr marL="0" indent="0">
              <a:buNone/>
            </a:pPr>
            <a:r>
              <a:rPr lang="it-IT" sz="2000" kern="0" spc="15" dirty="0">
                <a:solidFill>
                  <a:schemeClr val="bg1"/>
                </a:solidFill>
                <a:cs typeface="Calibri"/>
              </a:rPr>
              <a:t>  - IP &amp; </a:t>
            </a:r>
            <a:r>
              <a:rPr lang="it-IT" sz="2000" kern="0" spc="15" dirty="0" err="1">
                <a:solidFill>
                  <a:schemeClr val="bg1"/>
                </a:solidFill>
                <a:cs typeface="Calibri"/>
              </a:rPr>
              <a:t>brandname</a:t>
            </a:r>
            <a:r>
              <a:rPr lang="it-IT" sz="2000" kern="0" spc="15" dirty="0">
                <a:solidFill>
                  <a:schemeClr val="bg1"/>
                </a:solidFill>
                <a:cs typeface="Calibri"/>
              </a:rPr>
              <a:t> </a:t>
            </a:r>
            <a:r>
              <a:rPr lang="it-IT" sz="2000" kern="0" spc="15" dirty="0" err="1">
                <a:solidFill>
                  <a:schemeClr val="bg1"/>
                </a:solidFill>
                <a:cs typeface="Calibri"/>
              </a:rPr>
              <a:t>analysis</a:t>
            </a:r>
            <a:r>
              <a:rPr lang="it-IT" sz="2000" kern="0" spc="15" dirty="0">
                <a:solidFill>
                  <a:schemeClr val="bg1"/>
                </a:solidFill>
                <a:cs typeface="Calibri"/>
              </a:rPr>
              <a:t> &amp; re-positioning</a:t>
            </a:r>
          </a:p>
          <a:p>
            <a:pPr marL="0" indent="0">
              <a:buNone/>
            </a:pPr>
            <a:r>
              <a:rPr lang="it-IT" sz="2000" kern="0" spc="15" dirty="0">
                <a:solidFill>
                  <a:schemeClr val="bg1"/>
                </a:solidFill>
                <a:cs typeface="Calibri"/>
              </a:rPr>
              <a:t>  - </a:t>
            </a:r>
            <a:r>
              <a:rPr lang="it-IT" sz="2000" kern="0" spc="15" dirty="0" err="1">
                <a:solidFill>
                  <a:schemeClr val="bg1"/>
                </a:solidFill>
                <a:cs typeface="Calibri"/>
              </a:rPr>
              <a:t>clearly</a:t>
            </a:r>
            <a:r>
              <a:rPr lang="it-IT" sz="2000" kern="0" spc="15" dirty="0">
                <a:solidFill>
                  <a:schemeClr val="bg1"/>
                </a:solidFill>
                <a:cs typeface="Calibri"/>
              </a:rPr>
              <a:t> </a:t>
            </a:r>
            <a:r>
              <a:rPr lang="it-IT" sz="2000" kern="0" spc="15" dirty="0" err="1">
                <a:solidFill>
                  <a:schemeClr val="bg1"/>
                </a:solidFill>
                <a:cs typeface="Calibri"/>
              </a:rPr>
              <a:t>identified</a:t>
            </a:r>
            <a:r>
              <a:rPr lang="it-IT" sz="2000" kern="0" spc="15" dirty="0">
                <a:solidFill>
                  <a:schemeClr val="bg1"/>
                </a:solidFill>
                <a:cs typeface="Calibri"/>
              </a:rPr>
              <a:t> market </a:t>
            </a:r>
            <a:r>
              <a:rPr lang="it-IT" sz="2000" kern="0" spc="15" dirty="0" err="1">
                <a:solidFill>
                  <a:schemeClr val="bg1"/>
                </a:solidFill>
                <a:cs typeface="Calibri"/>
              </a:rPr>
              <a:t>potential</a:t>
            </a:r>
            <a:r>
              <a:rPr lang="it-IT" sz="2000" kern="0" spc="15" dirty="0">
                <a:solidFill>
                  <a:schemeClr val="bg1"/>
                </a:solidFill>
                <a:cs typeface="Calibri"/>
              </a:rPr>
              <a:t>   &amp;   </a:t>
            </a:r>
            <a:r>
              <a:rPr lang="it-IT" sz="2000" kern="0" spc="15" dirty="0" err="1">
                <a:solidFill>
                  <a:schemeClr val="bg1"/>
                </a:solidFill>
                <a:cs typeface="Calibri"/>
              </a:rPr>
              <a:t>Pre</a:t>
            </a:r>
            <a:r>
              <a:rPr lang="it-IT" sz="2000" kern="0" spc="15" dirty="0">
                <a:solidFill>
                  <a:schemeClr val="bg1"/>
                </a:solidFill>
                <a:cs typeface="Calibri"/>
              </a:rPr>
              <a:t>-sale </a:t>
            </a:r>
            <a:r>
              <a:rPr lang="it-IT" sz="2000" kern="0" spc="15" dirty="0" err="1">
                <a:solidFill>
                  <a:schemeClr val="bg1"/>
                </a:solidFill>
                <a:cs typeface="Calibri"/>
              </a:rPr>
              <a:t>launch</a:t>
            </a:r>
            <a:endParaRPr lang="it-IT" sz="2000" kern="0" spc="15" dirty="0">
              <a:solidFill>
                <a:schemeClr val="bg1"/>
              </a:solidFill>
              <a:cs typeface="Calibri"/>
            </a:endParaRPr>
          </a:p>
          <a:p>
            <a:pPr marL="0" indent="0">
              <a:buNone/>
            </a:pPr>
            <a:r>
              <a:rPr lang="it-IT" sz="2000" kern="0" spc="15" dirty="0">
                <a:solidFill>
                  <a:schemeClr val="bg1"/>
                </a:solidFill>
                <a:cs typeface="Calibri"/>
              </a:rPr>
              <a:t>  - Professional marketing </a:t>
            </a:r>
            <a:r>
              <a:rPr lang="it-IT" sz="2000" kern="0" spc="15" dirty="0" err="1">
                <a:solidFill>
                  <a:schemeClr val="bg1"/>
                </a:solidFill>
                <a:cs typeface="Calibri"/>
              </a:rPr>
              <a:t>campaign</a:t>
            </a:r>
            <a:r>
              <a:rPr lang="it-IT" sz="2000" kern="0" spc="15" dirty="0">
                <a:solidFill>
                  <a:schemeClr val="bg1"/>
                </a:solidFill>
                <a:cs typeface="Calibri"/>
              </a:rPr>
              <a:t> for crowdfunding</a:t>
            </a:r>
          </a:p>
          <a:p>
            <a:pPr marL="0" indent="0">
              <a:buNone/>
            </a:pPr>
            <a:endParaRPr lang="it-IT" sz="2000" kern="0" spc="15" dirty="0">
              <a:solidFill>
                <a:schemeClr val="bg1"/>
              </a:solidFill>
              <a:cs typeface="Calibri"/>
            </a:endParaRPr>
          </a:p>
          <a:p>
            <a:pPr marL="0" indent="0">
              <a:buNone/>
            </a:pPr>
            <a:r>
              <a:rPr lang="it-IT" sz="2000" kern="0" spc="15" dirty="0">
                <a:solidFill>
                  <a:schemeClr val="bg1"/>
                </a:solidFill>
                <a:cs typeface="Calibri"/>
              </a:rPr>
              <a:t>         ….. </a:t>
            </a:r>
            <a:r>
              <a:rPr lang="it-IT" sz="2000" kern="0" spc="15" dirty="0" err="1">
                <a:solidFill>
                  <a:schemeClr val="bg1"/>
                </a:solidFill>
                <a:cs typeface="Calibri"/>
              </a:rPr>
              <a:t>many</a:t>
            </a:r>
            <a:r>
              <a:rPr lang="it-IT" sz="2000" kern="0" spc="15" dirty="0">
                <a:solidFill>
                  <a:schemeClr val="bg1"/>
                </a:solidFill>
                <a:cs typeface="Calibri"/>
              </a:rPr>
              <a:t>, </a:t>
            </a:r>
            <a:r>
              <a:rPr lang="it-IT" sz="2000" kern="0" spc="15" dirty="0" err="1">
                <a:solidFill>
                  <a:schemeClr val="bg1"/>
                </a:solidFill>
                <a:cs typeface="Calibri"/>
              </a:rPr>
              <a:t>many</a:t>
            </a:r>
            <a:r>
              <a:rPr lang="it-IT" sz="2000" kern="0" spc="15" dirty="0">
                <a:solidFill>
                  <a:schemeClr val="bg1"/>
                </a:solidFill>
                <a:cs typeface="Calibri"/>
              </a:rPr>
              <a:t> meetings and R&amp;D </a:t>
            </a:r>
            <a:r>
              <a:rPr lang="it-IT" sz="2000" kern="0" spc="15" dirty="0" err="1">
                <a:solidFill>
                  <a:schemeClr val="bg1"/>
                </a:solidFill>
                <a:cs typeface="Calibri"/>
              </a:rPr>
              <a:t>iterations</a:t>
            </a:r>
            <a:r>
              <a:rPr lang="it-IT" sz="2000" kern="0" spc="15" dirty="0">
                <a:solidFill>
                  <a:schemeClr val="bg1"/>
                </a:solidFill>
                <a:cs typeface="Calibri"/>
              </a:rPr>
              <a:t> !</a:t>
            </a:r>
          </a:p>
          <a:p>
            <a:pPr marL="0" indent="0">
              <a:buNone/>
            </a:pPr>
            <a:r>
              <a:rPr lang="it-IT" sz="2000" kern="0" spc="15" dirty="0">
                <a:solidFill>
                  <a:schemeClr val="bg1"/>
                </a:solidFill>
                <a:cs typeface="Calibri"/>
              </a:rPr>
              <a:t>         ….. </a:t>
            </a:r>
            <a:r>
              <a:rPr lang="it-IT" sz="2000" kern="0" spc="15" dirty="0" err="1">
                <a:solidFill>
                  <a:schemeClr val="bg1"/>
                </a:solidFill>
                <a:cs typeface="Calibri"/>
              </a:rPr>
              <a:t>now</a:t>
            </a:r>
            <a:r>
              <a:rPr lang="it-IT" sz="2000" kern="0" spc="15" dirty="0">
                <a:solidFill>
                  <a:schemeClr val="bg1"/>
                </a:solidFill>
                <a:cs typeface="Calibri"/>
              </a:rPr>
              <a:t>  ready to sell a </a:t>
            </a:r>
            <a:r>
              <a:rPr lang="it-IT" sz="2000" kern="0" spc="15" dirty="0" err="1">
                <a:solidFill>
                  <a:schemeClr val="bg1"/>
                </a:solidFill>
                <a:cs typeface="Calibri"/>
              </a:rPr>
              <a:t>finished</a:t>
            </a:r>
            <a:r>
              <a:rPr lang="it-IT" sz="2000" kern="0" spc="15" dirty="0">
                <a:solidFill>
                  <a:schemeClr val="bg1"/>
                </a:solidFill>
                <a:cs typeface="Calibri"/>
              </a:rPr>
              <a:t> product to the market !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Immagine 24" descr="Immagine che contiene casco&#10;&#10;Descrizione generata automaticamente">
            <a:extLst>
              <a:ext uri="{FF2B5EF4-FFF2-40B4-BE49-F238E27FC236}">
                <a16:creationId xmlns:a16="http://schemas.microsoft.com/office/drawing/2014/main" id="{8F74F228-C6A9-4A55-B17B-A46D893CB2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760" y="1161985"/>
            <a:ext cx="1268532" cy="19908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BC4F1012-77AB-480A-A817-B6606413D9B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688" y="3659988"/>
            <a:ext cx="1210974" cy="2943946"/>
          </a:xfrm>
          <a:prstGeom prst="rect">
            <a:avLst/>
          </a:prstGeom>
          <a:effectLst>
            <a:outerShdw blurRad="952500" sx="104000" sy="104000" algn="ctr" rotWithShape="0">
              <a:prstClr val="black">
                <a:alpha val="15000"/>
              </a:prstClr>
            </a:outerShdw>
          </a:effectLst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FCBE82CE-1B0A-4E51-B3D6-ABEC7D539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3409"/>
          <a:stretch/>
        </p:blipFill>
        <p:spPr>
          <a:xfrm>
            <a:off x="7488461" y="2739676"/>
            <a:ext cx="2954837" cy="3864258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67A8C49-CA6E-4188-8158-2014BA4FA42F}"/>
              </a:ext>
            </a:extLst>
          </p:cNvPr>
          <p:cNvSpPr txBox="1"/>
          <p:nvPr/>
        </p:nvSpPr>
        <p:spPr>
          <a:xfrm>
            <a:off x="444066" y="6114159"/>
            <a:ext cx="1943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www.swemax.com</a:t>
            </a:r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F5FAB153-9AD7-455A-A78C-20FF22F7F2AD}"/>
              </a:ext>
            </a:extLst>
          </p:cNvPr>
          <p:cNvGrpSpPr/>
          <p:nvPr/>
        </p:nvGrpSpPr>
        <p:grpSpPr>
          <a:xfrm>
            <a:off x="85959" y="62821"/>
            <a:ext cx="2660016" cy="681020"/>
            <a:chOff x="85959" y="62821"/>
            <a:chExt cx="2660016" cy="681020"/>
          </a:xfrm>
        </p:grpSpPr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C7D07B1A-9D9C-45E6-B7D0-B04E25B7D9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578"/>
            <a:stretch/>
          </p:blipFill>
          <p:spPr bwMode="auto">
            <a:xfrm>
              <a:off x="260432" y="62821"/>
              <a:ext cx="1155535" cy="502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4F54E5E9-1B5B-466A-8F94-53486F6E34DE}"/>
                </a:ext>
              </a:extLst>
            </p:cNvPr>
            <p:cNvSpPr txBox="1"/>
            <p:nvPr/>
          </p:nvSpPr>
          <p:spPr>
            <a:xfrm>
              <a:off x="85959" y="559175"/>
              <a:ext cx="266001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EUROPEAN SMART TEXTILE ACCELERATOR</a:t>
              </a:r>
              <a:endParaRPr kumimoji="0" lang="it-IT" sz="3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9" name="Immagine 18" descr="Swemax è un biosensore progettato in Italia che estrae informazioni dal  sudore">
            <a:extLst>
              <a:ext uri="{FF2B5EF4-FFF2-40B4-BE49-F238E27FC236}">
                <a16:creationId xmlns:a16="http://schemas.microsoft.com/office/drawing/2014/main" id="{F5F878F1-0B69-4EB6-BB61-D477E45BF863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5" t="9258" r="26328" b="2853"/>
          <a:stretch/>
        </p:blipFill>
        <p:spPr bwMode="auto">
          <a:xfrm>
            <a:off x="7700135" y="314036"/>
            <a:ext cx="1641556" cy="2838776"/>
          </a:xfrm>
          <a:prstGeom prst="rect">
            <a:avLst/>
          </a:prstGeom>
          <a:noFill/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74362C8-A690-4AB3-981B-D7767C45FB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3175" y="3562448"/>
            <a:ext cx="1461414" cy="305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73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C3E13C1-AD57-446D-ADF7-82A626F4F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9226" y="2109474"/>
            <a:ext cx="4800600" cy="371157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Boost Athletic Performance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Real-time monitoring of body sweat,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predictive analysis, injury prevention,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progress tracking</a:t>
            </a:r>
          </a:p>
        </p:txBody>
      </p:sp>
      <p:pic>
        <p:nvPicPr>
          <p:cNvPr id="5" name="Immagine 4" descr="Immagine che contiene casco&#10;&#10;Descrizione generata automaticamente">
            <a:extLst>
              <a:ext uri="{FF2B5EF4-FFF2-40B4-BE49-F238E27FC236}">
                <a16:creationId xmlns:a16="http://schemas.microsoft.com/office/drawing/2014/main" id="{710AA4C5-1A9A-44F8-A9F8-C60FB262B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627" y="3400168"/>
            <a:ext cx="1568303" cy="24600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3" name="Rectangle 92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97B821E6-4400-4E52-AA90-0710482EE646}"/>
              </a:ext>
            </a:extLst>
          </p:cNvPr>
          <p:cNvGrpSpPr/>
          <p:nvPr/>
        </p:nvGrpSpPr>
        <p:grpSpPr>
          <a:xfrm>
            <a:off x="85959" y="62821"/>
            <a:ext cx="2660016" cy="681020"/>
            <a:chOff x="85959" y="62821"/>
            <a:chExt cx="2660016" cy="681020"/>
          </a:xfrm>
        </p:grpSpPr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5080410C-89C0-41AB-8155-C17A9FB49B9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578"/>
            <a:stretch/>
          </p:blipFill>
          <p:spPr bwMode="auto">
            <a:xfrm>
              <a:off x="260432" y="62821"/>
              <a:ext cx="1155535" cy="502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6B8EB7CC-CDBA-4A20-97A5-4816C6734216}"/>
                </a:ext>
              </a:extLst>
            </p:cNvPr>
            <p:cNvSpPr txBox="1"/>
            <p:nvPr/>
          </p:nvSpPr>
          <p:spPr>
            <a:xfrm>
              <a:off x="85959" y="559175"/>
              <a:ext cx="266001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EUROPEAN SMART TEXTILE ACCELERATOR</a:t>
              </a:r>
              <a:endParaRPr kumimoji="0" lang="it-IT" sz="3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47AB035F-E239-466B-8342-3B2320602089}"/>
              </a:ext>
            </a:extLst>
          </p:cNvPr>
          <p:cNvGrpSpPr/>
          <p:nvPr/>
        </p:nvGrpSpPr>
        <p:grpSpPr>
          <a:xfrm>
            <a:off x="373159" y="5082050"/>
            <a:ext cx="5349682" cy="1275239"/>
            <a:chOff x="85959" y="62821"/>
            <a:chExt cx="2660016" cy="634086"/>
          </a:xfrm>
        </p:grpSpPr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B9C1266F-838A-4EA8-9A95-E69CA1A73EF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578"/>
            <a:stretch/>
          </p:blipFill>
          <p:spPr bwMode="auto">
            <a:xfrm>
              <a:off x="260432" y="62821"/>
              <a:ext cx="1155535" cy="502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9BA9E7C9-68C6-43B5-B2A3-D2A975458CDA}"/>
                </a:ext>
              </a:extLst>
            </p:cNvPr>
            <p:cNvSpPr txBox="1"/>
            <p:nvPr/>
          </p:nvSpPr>
          <p:spPr>
            <a:xfrm>
              <a:off x="85959" y="559175"/>
              <a:ext cx="2660016" cy="137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EUROPEAN SMART TEXTILE ACCELERATOR</a:t>
              </a:r>
              <a:endParaRPr kumimoji="0" lang="it-IT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6" name="Immagine 5">
            <a:extLst>
              <a:ext uri="{FF2B5EF4-FFF2-40B4-BE49-F238E27FC236}">
                <a16:creationId xmlns:a16="http://schemas.microsoft.com/office/drawing/2014/main" id="{0835BE72-199F-4E68-8497-2114E4C91F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0" r="9427"/>
          <a:stretch/>
        </p:blipFill>
        <p:spPr>
          <a:xfrm>
            <a:off x="6681620" y="374710"/>
            <a:ext cx="3494225" cy="2856840"/>
          </a:xfrm>
          <a:prstGeom prst="rect">
            <a:avLst/>
          </a:prstGeom>
        </p:spPr>
      </p:pic>
      <p:sp>
        <p:nvSpPr>
          <p:cNvPr id="21" name="Titolo 1">
            <a:extLst>
              <a:ext uri="{FF2B5EF4-FFF2-40B4-BE49-F238E27FC236}">
                <a16:creationId xmlns:a16="http://schemas.microsoft.com/office/drawing/2014/main" id="{AFBEB8B0-1F67-434A-8C17-F3BF4DFBC56E}"/>
              </a:ext>
            </a:extLst>
          </p:cNvPr>
          <p:cNvSpPr txBox="1">
            <a:spLocks/>
          </p:cNvSpPr>
          <p:nvPr/>
        </p:nvSpPr>
        <p:spPr>
          <a:xfrm>
            <a:off x="3718786" y="3864902"/>
            <a:ext cx="4800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Thank You!</a:t>
            </a:r>
          </a:p>
        </p:txBody>
      </p:sp>
      <p:pic>
        <p:nvPicPr>
          <p:cNvPr id="8" name="Immagine 7" descr="Immagine che contiene persona, esterni, cellulare&#10;&#10;Descrizione generata automaticamente">
            <a:extLst>
              <a:ext uri="{FF2B5EF4-FFF2-40B4-BE49-F238E27FC236}">
                <a16:creationId xmlns:a16="http://schemas.microsoft.com/office/drawing/2014/main" id="{7FF9399B-4F45-4520-B060-2582F44A923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9"/>
          <a:stretch/>
        </p:blipFill>
        <p:spPr>
          <a:xfrm>
            <a:off x="8146442" y="3737332"/>
            <a:ext cx="3321508" cy="2840789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B5456CAE-170A-4541-9384-2055285BE143}"/>
              </a:ext>
            </a:extLst>
          </p:cNvPr>
          <p:cNvSpPr txBox="1"/>
          <p:nvPr/>
        </p:nvSpPr>
        <p:spPr>
          <a:xfrm>
            <a:off x="3137487" y="5214243"/>
            <a:ext cx="449551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Dr. Matteo Beccatelli - Biometrica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 err="1">
                <a:solidFill>
                  <a:prstClr val="white"/>
                </a:solidFill>
                <a:latin typeface="Calibri" panose="020F0502020204030204"/>
                <a:hlinkClick r:id="rId6"/>
              </a:rPr>
              <a:t>m.beccatelli@biometrica.tech</a:t>
            </a:r>
            <a:endParaRPr lang="it-IT" sz="1200" dirty="0">
              <a:solidFill>
                <a:prstClr val="white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Klaas Vande Velde –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Worldklaas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>
                <a:solidFill>
                  <a:prstClr val="white"/>
                </a:solidFill>
                <a:latin typeface="Calibri" panose="020F0502020204030204"/>
                <a:hlinkClick r:id="rId7"/>
              </a:rPr>
              <a:t>kvandevelde@worldklaas.com</a:t>
            </a:r>
            <a:endParaRPr lang="it-IT" sz="1200" dirty="0">
              <a:solidFill>
                <a:prstClr val="white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89C6196E-C6CE-49E5-ACFE-6CEE99556CC4}"/>
              </a:ext>
            </a:extLst>
          </p:cNvPr>
          <p:cNvSpPr txBox="1"/>
          <p:nvPr/>
        </p:nvSpPr>
        <p:spPr>
          <a:xfrm>
            <a:off x="922241" y="1083801"/>
            <a:ext cx="48006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chemeClr val="bg2"/>
                </a:solidFill>
                <a:hlinkClick r:id="rId8"/>
              </a:rPr>
              <a:t>https://www.swemax.com/</a:t>
            </a:r>
            <a:endParaRPr lang="en-GB" sz="3200" dirty="0">
              <a:solidFill>
                <a:schemeClr val="bg2"/>
              </a:solidFill>
            </a:endParaRPr>
          </a:p>
          <a:p>
            <a:endParaRPr lang="en-GB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1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0126C9E2B1D346AFA27DD831757A4C" ma:contentTypeVersion="13" ma:contentTypeDescription="Crée un document." ma:contentTypeScope="" ma:versionID="fb1d328b7039e1fcb7b4632ea2fb06b0">
  <xsd:schema xmlns:xsd="http://www.w3.org/2001/XMLSchema" xmlns:xs="http://www.w3.org/2001/XMLSchema" xmlns:p="http://schemas.microsoft.com/office/2006/metadata/properties" xmlns:ns2="d7af292f-d543-428b-8e7d-18dc35575771" xmlns:ns3="b90c390e-c08e-44b3-bbd5-09ef41082a6a" targetNamespace="http://schemas.microsoft.com/office/2006/metadata/properties" ma:root="true" ma:fieldsID="341b75b07ed8a41f9d6f708f2a16106d" ns2:_="" ns3:_="">
    <xsd:import namespace="d7af292f-d543-428b-8e7d-18dc35575771"/>
    <xsd:import namespace="b90c390e-c08e-44b3-bbd5-09ef41082a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af292f-d543-428b-8e7d-18dc355757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0c390e-c08e-44b3-bbd5-09ef41082a6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9A726D4-E7BA-44E1-9490-5AAD8BF85E1B}"/>
</file>

<file path=customXml/itemProps2.xml><?xml version="1.0" encoding="utf-8"?>
<ds:datastoreItem xmlns:ds="http://schemas.openxmlformats.org/officeDocument/2006/customXml" ds:itemID="{127F89AE-A925-4C35-929C-3AAEB4C3FE18}"/>
</file>

<file path=customXml/itemProps3.xml><?xml version="1.0" encoding="utf-8"?>
<ds:datastoreItem xmlns:ds="http://schemas.openxmlformats.org/officeDocument/2006/customXml" ds:itemID="{C445D21B-DC3C-405D-945E-1E6DE5C76B1C}"/>
</file>

<file path=docProps/app.xml><?xml version="1.0" encoding="utf-8"?>
<Properties xmlns="http://schemas.openxmlformats.org/officeDocument/2006/extended-properties" xmlns:vt="http://schemas.openxmlformats.org/officeDocument/2006/docPropsVTypes">
  <TotalTime>5601</TotalTime>
  <Words>244</Words>
  <Application>Microsoft Office PowerPoint</Application>
  <PresentationFormat>Grand écran</PresentationFormat>
  <Paragraphs>54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di Office</vt:lpstr>
      <vt:lpstr>SweMax by Biometrica</vt:lpstr>
      <vt:lpstr>Solution</vt:lpstr>
      <vt:lpstr>SmartX Project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Nicola Coppede</dc:creator>
  <cp:lastModifiedBy>Emilie Defer</cp:lastModifiedBy>
  <cp:revision>55</cp:revision>
  <dcterms:created xsi:type="dcterms:W3CDTF">2021-06-14T13:54:14Z</dcterms:created>
  <dcterms:modified xsi:type="dcterms:W3CDTF">2022-03-11T08:26:42Z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0x010100600126C9E2B1D346AFA27DD831757A4C</vt:lpwstr>
  </property>
</Properties>
</file>