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6"/>
  </p:notesMasterIdLst>
  <p:sldIdLst>
    <p:sldId id="256" r:id="rId2"/>
    <p:sldId id="260" r:id="rId3"/>
    <p:sldId id="262" r:id="rId4"/>
    <p:sldId id="263" r:id="rId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6"/>
    <p:restoredTop sz="95082"/>
  </p:normalViewPr>
  <p:slideViewPr>
    <p:cSldViewPr snapToGrid="0" snapToObjects="1">
      <p:cViewPr varScale="1">
        <p:scale>
          <a:sx n="53" d="100"/>
          <a:sy n="53" d="100"/>
        </p:scale>
        <p:origin x="1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BAA3A-CAEE-6946-AD63-858039DCBB2E}" type="datetimeFigureOut">
              <a:rPr lang="fr-FR" smtClean="0"/>
              <a:t>10/03/2022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3A5E6-6D99-DF40-8F85-7040FDD379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93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3A5E6-6D99-DF40-8F85-7040FDD3793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95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3A168283-FE85-4E9F-B5E5-1B9B78456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615381" y="712960"/>
            <a:ext cx="17422762" cy="5432079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8412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10C419A-FB01-465D-A040-E3D0CFADA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01768">
            <a:off x="-6066600" y="-2668921"/>
            <a:ext cx="35938080" cy="1120479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2F15DCBB-B1E9-42E8-AFC4-222B4014D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9240" y="217961"/>
            <a:ext cx="2743200" cy="527281"/>
          </a:xfrm>
          <a:prstGeom prst="rect">
            <a:avLst/>
          </a:prstGeom>
          <a:effectLst>
            <a:reflection blurRad="88900" stA="0" dir="5400000" sy="-100000" algn="bl" rotWithShape="0"/>
          </a:effectLst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AF062C4B-8A31-4E3E-8F4D-8E43703E94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175864"/>
            <a:ext cx="9829800" cy="4755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Content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83B303-2356-4DCF-B542-14FA0477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0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2291C4C2-C44E-4450-AEF0-0A41985CAC15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91B4F50E-A581-44D6-B439-6DA69AE62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0686"/>
            <a:ext cx="8039100" cy="52728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fr-FR" dirty="0" err="1"/>
              <a:t>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6786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5">
                <a:lumMod val="20000"/>
                <a:lumOff val="80000"/>
                <a:alpha val="0"/>
              </a:schemeClr>
            </a:gs>
            <a:gs pos="100000">
              <a:srgbClr val="D9E6F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BE23AB36-8428-4CBB-88B6-C981F83BD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F9D1431F-ECF8-42CA-BD44-53983963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4DA3F-D2B7-477F-A550-BACB6284686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893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emf"/><Relationship Id="rId7" Type="http://schemas.openxmlformats.org/officeDocument/2006/relationships/image" Target="../media/image17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9.jpe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D888CA-619B-124E-B237-CDE35705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43" y="662047"/>
            <a:ext cx="7200000" cy="3600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85567D4-ED89-DF43-B685-2479DB80B026}"/>
              </a:ext>
            </a:extLst>
          </p:cNvPr>
          <p:cNvSpPr txBox="1"/>
          <p:nvPr/>
        </p:nvSpPr>
        <p:spPr>
          <a:xfrm>
            <a:off x="4492869" y="4809392"/>
            <a:ext cx="3358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meeting – 21 April 2021</a:t>
            </a:r>
          </a:p>
        </p:txBody>
      </p:sp>
      <p:pic>
        <p:nvPicPr>
          <p:cNvPr id="7" name="Picture 16" descr="Elasta">
            <a:extLst>
              <a:ext uri="{FF2B5EF4-FFF2-40B4-BE49-F238E27FC236}">
                <a16:creationId xmlns:a16="http://schemas.microsoft.com/office/drawing/2014/main" id="{7C9F5464-CB1B-9643-AF4A-50F52CDCCE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230" y="5774006"/>
            <a:ext cx="1900555" cy="69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5" descr="Image result for somni solutions">
            <a:extLst>
              <a:ext uri="{FF2B5EF4-FFF2-40B4-BE49-F238E27FC236}">
                <a16:creationId xmlns:a16="http://schemas.microsoft.com/office/drawing/2014/main" id="{CDC56E8E-3B0E-D348-8D0A-6C7DB311F4C9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46" y="5604412"/>
            <a:ext cx="1726565" cy="115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Image result for b-sens">
            <a:extLst>
              <a:ext uri="{FF2B5EF4-FFF2-40B4-BE49-F238E27FC236}">
                <a16:creationId xmlns:a16="http://schemas.microsoft.com/office/drawing/2014/main" id="{86808BC1-C394-A540-AB93-D3DEC5390E0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92" y="5892751"/>
            <a:ext cx="2273935" cy="453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417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>
            <a:extLst>
              <a:ext uri="{FF2B5EF4-FFF2-40B4-BE49-F238E27FC236}">
                <a16:creationId xmlns:a16="http://schemas.microsoft.com/office/drawing/2014/main" id="{D61A404D-B8EC-4166-887E-E5BBD4591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42" y="1239364"/>
            <a:ext cx="11889057" cy="4755036"/>
          </a:xfrm>
        </p:spPr>
        <p:txBody>
          <a:bodyPr lIns="90000"/>
          <a:lstStyle/>
          <a:p>
            <a:r>
              <a:rPr lang="en-US" sz="2400" b="1" noProof="0" dirty="0"/>
              <a:t>Spin-off </a:t>
            </a:r>
            <a:r>
              <a:rPr lang="en-US" sz="2400" noProof="0" dirty="0"/>
              <a:t>from the University of Mons, launched in </a:t>
            </a:r>
            <a:r>
              <a:rPr lang="en-US" sz="2400" b="1" noProof="0" dirty="0"/>
              <a:t>June 2016 </a:t>
            </a:r>
            <a:r>
              <a:rPr lang="en-US" sz="2400" noProof="0" dirty="0"/>
              <a:t>(now </a:t>
            </a:r>
            <a:r>
              <a:rPr lang="en-US" sz="2400" b="1" dirty="0"/>
              <a:t>6</a:t>
            </a:r>
            <a:r>
              <a:rPr lang="en-US" sz="2400" b="1" noProof="0" dirty="0"/>
              <a:t> FTEs</a:t>
            </a:r>
            <a:r>
              <a:rPr lang="en-US" sz="2400" noProof="0" dirty="0"/>
              <a:t>)</a:t>
            </a:r>
          </a:p>
          <a:p>
            <a:pPr>
              <a:spcBef>
                <a:spcPts val="0"/>
              </a:spcBef>
            </a:pPr>
            <a:endParaRPr lang="en-US" sz="800" b="1" noProof="0" dirty="0"/>
          </a:p>
          <a:p>
            <a:r>
              <a:rPr lang="en-US" sz="2400" b="1" noProof="0" dirty="0"/>
              <a:t>R&amp;D </a:t>
            </a:r>
            <a:r>
              <a:rPr lang="en-US" sz="2400" noProof="0" dirty="0"/>
              <a:t>company +</a:t>
            </a:r>
            <a:r>
              <a:rPr lang="en-US" sz="2400" b="1" noProof="0" dirty="0"/>
              <a:t> B2B approach</a:t>
            </a:r>
          </a:p>
          <a:p>
            <a:pPr>
              <a:spcBef>
                <a:spcPts val="0"/>
              </a:spcBef>
            </a:pPr>
            <a:r>
              <a:rPr lang="en-US" sz="800" b="1" noProof="0" dirty="0"/>
              <a:t> </a:t>
            </a:r>
          </a:p>
          <a:p>
            <a:r>
              <a:rPr lang="en-US" sz="2400" noProof="0" dirty="0"/>
              <a:t>Supplier of </a:t>
            </a:r>
            <a:r>
              <a:rPr lang="en-US" sz="2400" b="1" noProof="0" dirty="0"/>
              <a:t>OEM sensors &amp; sensing solutions </a:t>
            </a:r>
            <a:r>
              <a:rPr lang="en-US" sz="2400" noProof="0" dirty="0"/>
              <a:t>based on </a:t>
            </a:r>
            <a:r>
              <a:rPr lang="en-US" sz="2400" b="1" noProof="0" dirty="0"/>
              <a:t>optical fiber gratings </a:t>
            </a:r>
            <a:endParaRPr lang="en-US" sz="2400" noProof="0" dirty="0"/>
          </a:p>
          <a:p>
            <a:pPr>
              <a:spcBef>
                <a:spcPts val="0"/>
              </a:spcBef>
            </a:pPr>
            <a:endParaRPr lang="en-US" sz="800" b="1" noProof="0" dirty="0"/>
          </a:p>
          <a:p>
            <a:r>
              <a:rPr lang="en-US" sz="2400" noProof="0" dirty="0"/>
              <a:t>Development of </a:t>
            </a:r>
            <a:r>
              <a:rPr lang="en-US" sz="2400" b="1" noProof="0" dirty="0"/>
              <a:t>multiplexed sensors </a:t>
            </a:r>
            <a:r>
              <a:rPr lang="en-US" sz="2400" noProof="0" dirty="0"/>
              <a:t>or</a:t>
            </a:r>
            <a:r>
              <a:rPr lang="en-US" sz="2400" b="1" noProof="0" dirty="0"/>
              <a:t> smart devices </a:t>
            </a:r>
            <a:r>
              <a:rPr lang="en-US" sz="2400" noProof="0" dirty="0"/>
              <a:t>(IoT)</a:t>
            </a:r>
          </a:p>
          <a:p>
            <a:pPr>
              <a:spcBef>
                <a:spcPts val="0"/>
              </a:spcBef>
            </a:pPr>
            <a:endParaRPr lang="en-US" sz="800" b="1" noProof="0" dirty="0"/>
          </a:p>
          <a:p>
            <a:r>
              <a:rPr lang="en-US" sz="2400" b="1" noProof="0" dirty="0"/>
              <a:t>Original products + adaptation to customer’ specifications</a:t>
            </a:r>
          </a:p>
          <a:p>
            <a:pPr>
              <a:spcBef>
                <a:spcPts val="0"/>
              </a:spcBef>
            </a:pPr>
            <a:endParaRPr lang="en-US" sz="800" b="1" noProof="0" dirty="0"/>
          </a:p>
          <a:p>
            <a:r>
              <a:rPr lang="en-US" sz="2400" noProof="0" dirty="0"/>
              <a:t>For use in</a:t>
            </a:r>
          </a:p>
          <a:p>
            <a:pPr>
              <a:spcBef>
                <a:spcPts val="0"/>
              </a:spcBef>
            </a:pPr>
            <a:endParaRPr lang="en-US" sz="800" b="1" noProof="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noProof="0" dirty="0">
                <a:latin typeface="Open Sans" panose="020B0606030504020204" pitchFamily="34" charset="0"/>
              </a:rPr>
              <a:t>Temperature sensing &amp; early fire detection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noProof="0" dirty="0">
                <a:latin typeface="Open Sans" panose="020B0606030504020204" pitchFamily="34" charset="0"/>
              </a:rPr>
              <a:t>Structural (health) monitoring &amp; condition monitoring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noProof="0" dirty="0">
                <a:latin typeface="Open Sans" panose="020B0606030504020204" pitchFamily="34" charset="0"/>
              </a:rPr>
              <a:t>Environmental sensing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noProof="0" dirty="0">
                <a:latin typeface="Open Sans" panose="020B0606030504020204" pitchFamily="34" charset="0"/>
              </a:rPr>
              <a:t>And many more applications!</a:t>
            </a:r>
          </a:p>
          <a:p>
            <a:endParaRPr lang="en-US" noProof="0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59B6F8-CEDE-4281-BF2D-68634AC5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43" y="408383"/>
            <a:ext cx="8039100" cy="527281"/>
          </a:xfrm>
        </p:spPr>
        <p:txBody>
          <a:bodyPr/>
          <a:lstStyle/>
          <a:p>
            <a:r>
              <a:rPr lang="en-US" sz="3200" b="1" noProof="0" dirty="0">
                <a:solidFill>
                  <a:srgbClr val="969696"/>
                </a:solidFill>
              </a:rPr>
              <a:t>B-SENS in a nutshell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5C066-9D0A-47C7-9D4E-493F5385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66005652-C9F2-9A47-89E2-265AC6556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8" y="35664"/>
            <a:ext cx="1816965" cy="90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7CA9BA-A0FD-E34F-937C-777305B96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401" y="4280974"/>
            <a:ext cx="1755000" cy="234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9AFDE1-2B0C-8843-B1BA-CE1F963C563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826800" y="43753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7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>
            <a:extLst>
              <a:ext uri="{FF2B5EF4-FFF2-40B4-BE49-F238E27FC236}">
                <a16:creationId xmlns:a16="http://schemas.microsoft.com/office/drawing/2014/main" id="{D61A404D-B8EC-4166-887E-E5BBD4591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42" y="1154430"/>
            <a:ext cx="11512257" cy="5703570"/>
          </a:xfrm>
        </p:spPr>
        <p:txBody>
          <a:bodyPr lIns="90000"/>
          <a:lstStyle/>
          <a:p>
            <a:r>
              <a:rPr lang="en-US" sz="2000" b="1" dirty="0"/>
              <a:t>S</a:t>
            </a:r>
            <a:r>
              <a:rPr lang="en-US" sz="2000" dirty="0"/>
              <a:t>mart and </a:t>
            </a:r>
            <a:r>
              <a:rPr lang="en-US" sz="2000" b="1" dirty="0"/>
              <a:t>A</a:t>
            </a:r>
            <a:r>
              <a:rPr lang="en-US" sz="2000" dirty="0"/>
              <a:t>mbulatory </a:t>
            </a:r>
            <a:r>
              <a:rPr lang="en-US" sz="2000" b="1" dirty="0"/>
              <a:t>M</a:t>
            </a:r>
            <a:r>
              <a:rPr lang="en-US" sz="2000" dirty="0"/>
              <a:t>onitoring of the </a:t>
            </a:r>
            <a:r>
              <a:rPr lang="en-US" sz="2000" b="1" dirty="0"/>
              <a:t>B</a:t>
            </a:r>
            <a:r>
              <a:rPr lang="en-US" sz="2000" dirty="0"/>
              <a:t>ackbone using </a:t>
            </a:r>
          </a:p>
          <a:p>
            <a:r>
              <a:rPr lang="en-US" sz="2000" b="1" dirty="0"/>
              <a:t>A</a:t>
            </a:r>
            <a:r>
              <a:rPr lang="en-US" sz="2000" dirty="0"/>
              <a:t>dvanced </a:t>
            </a:r>
            <a:r>
              <a:rPr lang="en-US" sz="2000" b="1" dirty="0"/>
              <a:t>S</a:t>
            </a:r>
            <a:r>
              <a:rPr lang="en-US" sz="2000" dirty="0"/>
              <a:t>ensors based on the </a:t>
            </a:r>
            <a:r>
              <a:rPr lang="en-US" sz="2000" b="1" dirty="0"/>
              <a:t>O</a:t>
            </a:r>
            <a:r>
              <a:rPr lang="en-US" sz="2000" dirty="0"/>
              <a:t>ptical </a:t>
            </a:r>
            <a:r>
              <a:rPr lang="en-US" sz="2000" b="1" dirty="0"/>
              <a:t>F</a:t>
            </a:r>
            <a:r>
              <a:rPr lang="en-US" sz="2000" dirty="0"/>
              <a:t>iber </a:t>
            </a:r>
            <a:r>
              <a:rPr lang="en-US" sz="2000" b="1" dirty="0"/>
              <a:t>T</a:t>
            </a:r>
            <a:r>
              <a:rPr lang="en-US" sz="2000" dirty="0"/>
              <a:t>echnology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Medical/Sport/Protection</a:t>
            </a:r>
            <a:r>
              <a:rPr lang="en-US" sz="2000" dirty="0"/>
              <a:t>: </a:t>
            </a:r>
            <a:r>
              <a:rPr lang="en-US" sz="2000" b="1" dirty="0"/>
              <a:t>point-of-care</a:t>
            </a:r>
            <a:r>
              <a:rPr lang="en-US" sz="2000" dirty="0"/>
              <a:t> device to </a:t>
            </a:r>
            <a:r>
              <a:rPr lang="en-US" sz="2000" b="1" dirty="0"/>
              <a:t>dynamically</a:t>
            </a:r>
            <a:r>
              <a:rPr lang="en-US" sz="2000" dirty="0"/>
              <a:t> </a:t>
            </a:r>
            <a:r>
              <a:rPr lang="en-US" sz="2000" b="1" dirty="0"/>
              <a:t>monitor</a:t>
            </a:r>
            <a:r>
              <a:rPr lang="en-US" sz="2000" dirty="0"/>
              <a:t> the </a:t>
            </a:r>
            <a:r>
              <a:rPr lang="en-US" sz="2000" b="1" dirty="0"/>
              <a:t>backbone position</a:t>
            </a:r>
            <a:r>
              <a:rPr lang="en-US" sz="2000" dirty="0"/>
              <a:t>, especially for </a:t>
            </a:r>
            <a:r>
              <a:rPr lang="en-US" sz="2000" b="1" dirty="0"/>
              <a:t>low back pain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of </a:t>
            </a:r>
            <a:r>
              <a:rPr lang="en-US" sz="2000" b="1" dirty="0"/>
              <a:t>4</a:t>
            </a:r>
            <a:r>
              <a:rPr lang="en-US" sz="2000" dirty="0"/>
              <a:t> </a:t>
            </a:r>
            <a:r>
              <a:rPr lang="en-US" sz="2000" b="1" dirty="0"/>
              <a:t>sensors on a single fiber</a:t>
            </a:r>
            <a:r>
              <a:rPr lang="en-US" sz="2000" dirty="0"/>
              <a:t> connected to an </a:t>
            </a:r>
            <a:r>
              <a:rPr lang="en-US" sz="2000" b="1" dirty="0"/>
              <a:t>integrated read-out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800" b="1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59B6F8-CEDE-4281-BF2D-68634AC5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43" y="408383"/>
            <a:ext cx="8039100" cy="527281"/>
          </a:xfrm>
        </p:spPr>
        <p:txBody>
          <a:bodyPr/>
          <a:lstStyle/>
          <a:p>
            <a:r>
              <a:rPr lang="fr-BE" sz="3200" b="1" dirty="0">
                <a:solidFill>
                  <a:schemeClr val="bg1">
                    <a:lumMod val="50000"/>
                  </a:schemeClr>
                </a:solidFill>
              </a:rPr>
              <a:t>SAMBASOFT </a:t>
            </a:r>
            <a:r>
              <a:rPr lang="fr-BE" sz="3200" b="1" dirty="0" err="1">
                <a:solidFill>
                  <a:schemeClr val="bg1">
                    <a:lumMod val="50000"/>
                  </a:schemeClr>
                </a:solidFill>
              </a:rPr>
              <a:t>project</a:t>
            </a:r>
            <a:endParaRPr lang="fr-BE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5C066-9D0A-47C7-9D4E-493F5385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000" y="6347206"/>
            <a:ext cx="2743200" cy="365125"/>
          </a:xfrm>
        </p:spPr>
        <p:txBody>
          <a:bodyPr/>
          <a:lstStyle/>
          <a:p>
            <a:r>
              <a:rPr lang="fr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EB1EC9-64EB-6346-800C-30F1AACC0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83647" y="2147483647"/>
            <a:ext cx="9144000" cy="6858000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3CF5B759-983A-3A4C-8526-C5469761E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8" y="35664"/>
            <a:ext cx="1816965" cy="90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BDD213-5B7D-F34F-98B9-B26CE02443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736" y="935664"/>
            <a:ext cx="4735174" cy="120565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B8AD0A6-7435-ED4B-9C3B-9BA38FCB4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659" y="4125126"/>
            <a:ext cx="3478193" cy="25246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687497-E547-4441-A1E4-BBF8D3927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144" y="4125124"/>
            <a:ext cx="1822365" cy="252461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2BB1A26-4900-774E-8C26-8B8BABF85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0406" y="4128104"/>
            <a:ext cx="1417202" cy="25375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F130D-BD0A-854A-84D0-3E465ABDAE5B}"/>
              </a:ext>
            </a:extLst>
          </p:cNvPr>
          <p:cNvSpPr/>
          <p:nvPr/>
        </p:nvSpPr>
        <p:spPr>
          <a:xfrm>
            <a:off x="2816052" y="3250176"/>
            <a:ext cx="2951999" cy="82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9DBE81-E44F-974D-B2AF-CD767344E13B}"/>
              </a:ext>
            </a:extLst>
          </p:cNvPr>
          <p:cNvSpPr txBox="1"/>
          <p:nvPr/>
        </p:nvSpPr>
        <p:spPr>
          <a:xfrm>
            <a:off x="2717331" y="3202511"/>
            <a:ext cx="318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Sensors</a:t>
            </a:r>
            <a:r>
              <a:rPr lang="fr-FR" dirty="0"/>
              <a:t> </a:t>
            </a:r>
            <a:r>
              <a:rPr lang="fr-FR" dirty="0" err="1"/>
              <a:t>integrated</a:t>
            </a:r>
            <a:r>
              <a:rPr lang="fr-FR" dirty="0"/>
              <a:t> in a </a:t>
            </a:r>
            <a:r>
              <a:rPr lang="fr-FR" dirty="0" err="1"/>
              <a:t>narrow</a:t>
            </a:r>
            <a:r>
              <a:rPr lang="fr-FR" dirty="0"/>
              <a:t> textile for </a:t>
            </a:r>
            <a:r>
              <a:rPr lang="fr-FR" dirty="0" err="1"/>
              <a:t>robust</a:t>
            </a:r>
            <a:r>
              <a:rPr lang="fr-FR" dirty="0"/>
              <a:t> </a:t>
            </a:r>
            <a:r>
              <a:rPr lang="fr-FR" dirty="0" err="1"/>
              <a:t>positioning</a:t>
            </a:r>
            <a:r>
              <a:rPr lang="fr-FR" dirty="0"/>
              <a:t> over the </a:t>
            </a:r>
            <a:r>
              <a:rPr lang="fr-FR" dirty="0" err="1"/>
              <a:t>backbone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D01FC8-E442-8648-ABF6-44B8F2E92DB7}"/>
              </a:ext>
            </a:extLst>
          </p:cNvPr>
          <p:cNvSpPr/>
          <p:nvPr/>
        </p:nvSpPr>
        <p:spPr>
          <a:xfrm>
            <a:off x="5912340" y="3243274"/>
            <a:ext cx="2951999" cy="82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BD4EFA-7A8D-C048-AEF2-AB4A43366A2D}"/>
              </a:ext>
            </a:extLst>
          </p:cNvPr>
          <p:cNvSpPr/>
          <p:nvPr/>
        </p:nvSpPr>
        <p:spPr>
          <a:xfrm>
            <a:off x="9006135" y="3239569"/>
            <a:ext cx="2951999" cy="82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E8F823-1909-E848-8A8B-1E0B1086FC00}"/>
              </a:ext>
            </a:extLst>
          </p:cNvPr>
          <p:cNvSpPr txBox="1"/>
          <p:nvPr/>
        </p:nvSpPr>
        <p:spPr>
          <a:xfrm>
            <a:off x="5794695" y="3206698"/>
            <a:ext cx="3185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integration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box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anchored</a:t>
            </a:r>
            <a:r>
              <a:rPr lang="fr-FR" dirty="0"/>
              <a:t> on the </a:t>
            </a:r>
            <a:r>
              <a:rPr lang="fr-FR" dirty="0" err="1"/>
              <a:t>belt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81F24F-E999-344B-9B4C-8F7333895131}"/>
              </a:ext>
            </a:extLst>
          </p:cNvPr>
          <p:cNvSpPr txBox="1"/>
          <p:nvPr/>
        </p:nvSpPr>
        <p:spPr>
          <a:xfrm>
            <a:off x="8896407" y="3345892"/>
            <a:ext cx="3185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User-</a:t>
            </a:r>
            <a:r>
              <a:rPr lang="fr-FR" dirty="0" err="1"/>
              <a:t>friendly</a:t>
            </a:r>
            <a:r>
              <a:rPr lang="fr-FR" dirty="0"/>
              <a:t> interface for </a:t>
            </a:r>
            <a:r>
              <a:rPr lang="fr-FR" dirty="0" err="1"/>
              <a:t>easy</a:t>
            </a:r>
            <a:r>
              <a:rPr lang="fr-FR" dirty="0"/>
              <a:t> </a:t>
            </a:r>
            <a:r>
              <a:rPr lang="fr-FR" dirty="0" err="1"/>
              <a:t>interpretation</a:t>
            </a:r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9C8AA3B-F4A6-1B47-9060-466AD091321D}"/>
              </a:ext>
            </a:extLst>
          </p:cNvPr>
          <p:cNvSpPr/>
          <p:nvPr/>
        </p:nvSpPr>
        <p:spPr>
          <a:xfrm>
            <a:off x="4800600" y="4773168"/>
            <a:ext cx="1280160" cy="1271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36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/>
              <a:t>Optical </a:t>
            </a:r>
            <a:r>
              <a:rPr lang="fr-FR" sz="1400" dirty="0" err="1"/>
              <a:t>fiber</a:t>
            </a:r>
            <a:r>
              <a:rPr lang="fr-FR" sz="1400" dirty="0"/>
              <a:t> </a:t>
            </a:r>
            <a:r>
              <a:rPr lang="fr-FR" sz="1400" dirty="0" err="1"/>
              <a:t>connection</a:t>
            </a:r>
            <a:endParaRPr lang="fr-FR" sz="1400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27DAF5-FB08-2149-8DD3-80369F2ABE0D}"/>
              </a:ext>
            </a:extLst>
          </p:cNvPr>
          <p:cNvSpPr/>
          <p:nvPr/>
        </p:nvSpPr>
        <p:spPr>
          <a:xfrm>
            <a:off x="8834573" y="4751923"/>
            <a:ext cx="1280160" cy="12710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fr-FR" sz="1400" dirty="0"/>
              <a:t>Bluetooth </a:t>
            </a:r>
            <a:r>
              <a:rPr lang="fr-FR" sz="1400" dirty="0" err="1"/>
              <a:t>connection</a:t>
            </a:r>
            <a:endParaRPr lang="fr-FR" sz="1400" dirty="0"/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21981EAB-1079-0E41-820B-6106F1B33614}"/>
              </a:ext>
            </a:extLst>
          </p:cNvPr>
          <p:cNvSpPr/>
          <p:nvPr/>
        </p:nvSpPr>
        <p:spPr>
          <a:xfrm>
            <a:off x="5742162" y="3529001"/>
            <a:ext cx="212125" cy="27035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1E13C232-9475-F447-9D9C-77A03CBB4CB4}"/>
              </a:ext>
            </a:extLst>
          </p:cNvPr>
          <p:cNvSpPr/>
          <p:nvPr/>
        </p:nvSpPr>
        <p:spPr>
          <a:xfrm>
            <a:off x="8836088" y="3523269"/>
            <a:ext cx="212125" cy="27035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4" name="Picture 16" descr="Elasta">
            <a:extLst>
              <a:ext uri="{FF2B5EF4-FFF2-40B4-BE49-F238E27FC236}">
                <a16:creationId xmlns:a16="http://schemas.microsoft.com/office/drawing/2014/main" id="{7346E02A-9E82-9244-BAE6-7794873F16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63" y="6022939"/>
            <a:ext cx="1486925" cy="61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4" descr="Image result for b-sens">
            <a:extLst>
              <a:ext uri="{FF2B5EF4-FFF2-40B4-BE49-F238E27FC236}">
                <a16:creationId xmlns:a16="http://schemas.microsoft.com/office/drawing/2014/main" id="{6DD400DF-ABE3-B94E-BE9D-B710F439E2E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49" y="6185789"/>
            <a:ext cx="2273935" cy="45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15" descr="Image result for somni solutions">
            <a:extLst>
              <a:ext uri="{FF2B5EF4-FFF2-40B4-BE49-F238E27FC236}">
                <a16:creationId xmlns:a16="http://schemas.microsoft.com/office/drawing/2014/main" id="{34584DAC-1E4B-0748-8927-60C53057A031}"/>
              </a:ext>
            </a:extLst>
          </p:cNvPr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05" y="5977219"/>
            <a:ext cx="1026272" cy="67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 descr="Une image contenant personne, intérieur, portable, travaillant&#10;&#10;Description générée automatiquement">
            <a:extLst>
              <a:ext uri="{FF2B5EF4-FFF2-40B4-BE49-F238E27FC236}">
                <a16:creationId xmlns:a16="http://schemas.microsoft.com/office/drawing/2014/main" id="{115CAD0A-2A7C-1C4F-8435-33C87614E4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/>
          <a:stretch/>
        </p:blipFill>
        <p:spPr>
          <a:xfrm>
            <a:off x="699729" y="3281613"/>
            <a:ext cx="2010924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>
            <a:extLst>
              <a:ext uri="{FF2B5EF4-FFF2-40B4-BE49-F238E27FC236}">
                <a16:creationId xmlns:a16="http://schemas.microsoft.com/office/drawing/2014/main" id="{D61A404D-B8EC-4166-887E-E5BBD4591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42" y="1154430"/>
            <a:ext cx="11620834" cy="5703570"/>
          </a:xfrm>
        </p:spPr>
        <p:txBody>
          <a:bodyPr lIns="90000"/>
          <a:lstStyle/>
          <a:p>
            <a:r>
              <a:rPr lang="en-US" sz="2400" dirty="0"/>
              <a:t>Roadmap that will be followed towards product commercialization: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Q1 2022 	End of device integration (battery-operated system for one-day 			autonomy and Bluetooth communication to a smartphone/tablet) 		and training/testing on up to 10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Q1 2022 	Start prospection with identified industrials from ELASTA’s 			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Q2 2022 	Clinical study at CHU Lille (Dr. </a:t>
            </a:r>
            <a:r>
              <a:rPr lang="en-US" sz="2400" dirty="0" err="1"/>
              <a:t>Tiffreau</a:t>
            </a:r>
            <a:r>
              <a:rPr lang="en-US" sz="2400" dirty="0"/>
              <a:t>) and training/testing on up to 		50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Q3 2022 	Initiate </a:t>
            </a:r>
            <a:r>
              <a:rPr lang="en-US" sz="2400" i="1" dirty="0"/>
              <a:t>CE Medical Device </a:t>
            </a:r>
            <a:r>
              <a:rPr lang="en-US" sz="2400" dirty="0"/>
              <a:t>compliance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Q4 2022 	Participation to MEDICA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First sales anticipated by Q3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800" b="1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59B6F8-CEDE-4281-BF2D-68634AC51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43" y="408383"/>
            <a:ext cx="8039100" cy="527281"/>
          </a:xfrm>
        </p:spPr>
        <p:txBody>
          <a:bodyPr/>
          <a:lstStyle/>
          <a:p>
            <a:r>
              <a:rPr lang="fr-BE" sz="3200" b="1" dirty="0" err="1">
                <a:solidFill>
                  <a:schemeClr val="bg1">
                    <a:lumMod val="50000"/>
                  </a:schemeClr>
                </a:solidFill>
              </a:rPr>
              <a:t>Needs</a:t>
            </a:r>
            <a:r>
              <a:rPr lang="fr-BE" sz="3200" b="1" dirty="0">
                <a:solidFill>
                  <a:schemeClr val="bg1">
                    <a:lumMod val="50000"/>
                  </a:schemeClr>
                </a:solidFill>
              </a:rPr>
              <a:t> and challenges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55C066-9D0A-47C7-9D4E-493F5385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2000" y="6356350"/>
            <a:ext cx="2743200" cy="365125"/>
          </a:xfrm>
        </p:spPr>
        <p:txBody>
          <a:bodyPr/>
          <a:lstStyle/>
          <a:p>
            <a:r>
              <a:rPr lang="fr-BE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EB1EC9-64EB-6346-800C-30F1AACC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83647" y="2147483647"/>
            <a:ext cx="9144000" cy="6858000"/>
          </a:xfrm>
          <a:prstGeom prst="rect">
            <a:avLst/>
          </a:prstGeom>
        </p:spPr>
      </p:pic>
      <p:pic>
        <p:nvPicPr>
          <p:cNvPr id="7" name="Picture 6" descr="A picture containing object&#10;&#10;Description automatically generated">
            <a:extLst>
              <a:ext uri="{FF2B5EF4-FFF2-40B4-BE49-F238E27FC236}">
                <a16:creationId xmlns:a16="http://schemas.microsoft.com/office/drawing/2014/main" id="{3CF5B759-983A-3A4C-8526-C5469761E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8" y="35664"/>
            <a:ext cx="181696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77068"/>
      </p:ext>
    </p:extLst>
  </p:cSld>
  <p:clrMapOvr>
    <a:masterClrMapping/>
  </p:clrMapOvr>
</p:sld>
</file>

<file path=ppt/theme/theme1.xml><?xml version="1.0" encoding="utf-8"?>
<a:theme xmlns:a="http://schemas.openxmlformats.org/drawingml/2006/main" name="Mod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0126C9E2B1D346AFA27DD831757A4C" ma:contentTypeVersion="13" ma:contentTypeDescription="Crée un document." ma:contentTypeScope="" ma:versionID="fb1d328b7039e1fcb7b4632ea2fb06b0">
  <xsd:schema xmlns:xsd="http://www.w3.org/2001/XMLSchema" xmlns:xs="http://www.w3.org/2001/XMLSchema" xmlns:p="http://schemas.microsoft.com/office/2006/metadata/properties" xmlns:ns2="d7af292f-d543-428b-8e7d-18dc35575771" xmlns:ns3="b90c390e-c08e-44b3-bbd5-09ef41082a6a" targetNamespace="http://schemas.microsoft.com/office/2006/metadata/properties" ma:root="true" ma:fieldsID="341b75b07ed8a41f9d6f708f2a16106d" ns2:_="" ns3:_="">
    <xsd:import namespace="d7af292f-d543-428b-8e7d-18dc35575771"/>
    <xsd:import namespace="b90c390e-c08e-44b3-bbd5-09ef41082a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af292f-d543-428b-8e7d-18dc35575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c390e-c08e-44b3-bbd5-09ef41082a6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74CCFC-E70A-4017-807C-AD1E0AA71EE2}"/>
</file>

<file path=customXml/itemProps2.xml><?xml version="1.0" encoding="utf-8"?>
<ds:datastoreItem xmlns:ds="http://schemas.openxmlformats.org/officeDocument/2006/customXml" ds:itemID="{6EBBF55E-8775-40FA-AA31-89D1D322B53C}"/>
</file>

<file path=customXml/itemProps3.xml><?xml version="1.0" encoding="utf-8"?>
<ds:datastoreItem xmlns:ds="http://schemas.openxmlformats.org/officeDocument/2006/customXml" ds:itemID="{152A6769-00A7-4AE7-9AC9-B136C159A9DF}"/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286</Words>
  <Application>Microsoft Office PowerPoint</Application>
  <PresentationFormat>Grand écran</PresentationFormat>
  <Paragraphs>51</Paragraphs>
  <Slides>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Open Sans</vt:lpstr>
      <vt:lpstr>Model</vt:lpstr>
      <vt:lpstr>Présentation PowerPoint</vt:lpstr>
      <vt:lpstr>B-SENS in a nutshell</vt:lpstr>
      <vt:lpstr>SAMBASOFT project</vt:lpstr>
      <vt:lpstr>Needs and 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Christophe CAUCHETEUR</dc:creator>
  <cp:lastModifiedBy>Emilie Defer</cp:lastModifiedBy>
  <cp:revision>31</cp:revision>
  <dcterms:created xsi:type="dcterms:W3CDTF">2021-09-28T19:47:59Z</dcterms:created>
  <dcterms:modified xsi:type="dcterms:W3CDTF">2022-03-10T15:24:45Z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0x010100600126C9E2B1D346AFA27DD831757A4C</vt:lpwstr>
  </property>
</Properties>
</file>